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86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FD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72003E-4872-410F-97D2-5AFBE5944565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507CD4-2EB7-4485-9D5E-FD852947553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51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E1637B84-4B11-43E5-8D84-77116113CD26}" type="datetimeFigureOut">
              <a:rPr lang="en-US" smtClean="0"/>
              <a:t>10/19/2014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DD77F35-C194-46ED-870D-FE820C08B856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0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Properties of Real Numbers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SOL 7.16</a:t>
            </a:r>
          </a:p>
        </p:txBody>
      </p:sp>
    </p:spTree>
    <p:extLst>
      <p:ext uri="{BB962C8B-B14F-4D97-AF65-F5344CB8AC3E}">
        <p14:creationId xmlns:p14="http://schemas.microsoft.com/office/powerpoint/2010/main" val="2974017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Additive 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320715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Identity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4148942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Inverse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788932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sum of any real number and zero is equal to the  given real number.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55403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sum of a number and its additive inverse (opposite)  always equals zero.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61468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1327" y="2490266"/>
                <a:ext cx="199285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5+0=5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2490266"/>
                <a:ext cx="1992853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25231" y="2984013"/>
                <a:ext cx="202286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>
                          <a:latin typeface="Cambria Math"/>
                        </a:rPr>
                        <m:t>0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231" y="2984013"/>
                <a:ext cx="2022861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08177" y="5486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96027" y="5378678"/>
                <a:ext cx="263886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3</m:t>
                      </m:r>
                      <m:r>
                        <a:rPr lang="en-US" sz="3200" b="0" i="1" smtClean="0">
                          <a:latin typeface="Cambria Math"/>
                        </a:rPr>
                        <m:t>+(−3)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27" y="5378678"/>
                <a:ext cx="2638864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896027" y="5963453"/>
                <a:ext cx="228338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−</m:t>
                      </m:r>
                      <m:r>
                        <m:rPr>
                          <m:sty m:val="p"/>
                        </m:rPr>
                        <a:rPr lang="en-US" sz="3200" i="1" smtClean="0">
                          <a:latin typeface="Cambria Math"/>
                        </a:rPr>
                        <m:t>a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𝑎</m:t>
                      </m:r>
                      <m:r>
                        <a:rPr lang="en-US" sz="32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27" y="5963453"/>
                <a:ext cx="2283382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417747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Multiplicative…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320715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Identity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4148942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Inverse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1788932"/>
            <a:ext cx="8839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product of any real number and one is equal to that given number.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655403"/>
            <a:ext cx="91439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The product of a number and its multiplicative inverse (reciprocal) always equals one.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61468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1327" y="2490266"/>
                <a:ext cx="198002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5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×1</m:t>
                      </m:r>
                      <m:r>
                        <a:rPr lang="en-US" sz="3200" b="0" i="1" smtClean="0">
                          <a:latin typeface="Cambria Math"/>
                        </a:rPr>
                        <m:t>=5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2490266"/>
                <a:ext cx="1980029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25231" y="2984013"/>
                <a:ext cx="181767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1</m:t>
                      </m:r>
                      <m:r>
                        <a:rPr lang="en-US" sz="32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231" y="2984013"/>
                <a:ext cx="1817677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08177" y="5486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96027" y="5378678"/>
                <a:ext cx="1787669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3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sz="32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3</m:t>
                          </m:r>
                        </m:den>
                      </m:f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27" y="5378678"/>
                <a:ext cx="1787669" cy="1017523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4737741" y="5465509"/>
                <a:ext cx="1810880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𝑎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sz="3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𝑎</m:t>
                          </m:r>
                        </m:den>
                      </m:f>
                      <m:r>
                        <a:rPr lang="en-US" sz="3200" b="0" i="1" smtClean="0">
                          <a:latin typeface="Cambria Math"/>
                        </a:rPr>
                        <m:t>=1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37741" y="5465509"/>
                <a:ext cx="1810880" cy="10175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927455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2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Let’s think about the Identity Properties!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7042" y="1326204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What are the identity elements? How can we tell the identity properties from the inverse properties?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126397"/>
            <a:ext cx="8534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The additive identity element is 0 and the multiplicative identity element is one. </a:t>
            </a:r>
          </a:p>
          <a:p>
            <a:pPr algn="ctr"/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The identity properties result in the same real number that was in the problem.  Also, in the identity properties 0 and 1 are being added  or multiplied. They are the answers in the inverse properties!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21" y="3897868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Complete the examples using the identity properties.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042" y="441960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a) 4 + </a:t>
            </a:r>
            <a:r>
              <a:rPr lang="en-US" sz="3200" dirty="0"/>
              <a:t>0</a:t>
            </a:r>
            <a:r>
              <a:rPr lang="en-US" sz="3200" dirty="0" smtClean="0"/>
              <a:t> =</a:t>
            </a:r>
          </a:p>
          <a:p>
            <a:r>
              <a:rPr lang="en-US" sz="3200" dirty="0" smtClean="0"/>
              <a:t>b) 8 (1) =</a:t>
            </a:r>
          </a:p>
          <a:p>
            <a:r>
              <a:rPr lang="en-US" sz="3200" dirty="0" smtClean="0"/>
              <a:t>c) 0+( 5+ 9) = </a:t>
            </a:r>
          </a:p>
          <a:p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338521" y="4419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4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90174" y="4975919"/>
            <a:ext cx="2346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8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42" y="5433120"/>
            <a:ext cx="3190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(5+9)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400" y="4155847"/>
            <a:ext cx="324852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ake your own example of each.</a:t>
            </a:r>
            <a:endParaRPr 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47061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5142" y="304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Let’s think about the Inverse Properties!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7042" y="1326204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Is there a number with no additive inverse? What is the difference between the additive inverse and the multiplicative inverse?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311330"/>
            <a:ext cx="8534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Zero does not have an opposite. It is neither positive or negative to have an additive inverse.</a:t>
            </a:r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With the additive inverse you are adding the opposite, but with multiplicative inverse you are multiplying the reciprocal, not the opposite.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21" y="4050268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Complete the examples using the inverse properties.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97042" y="4419600"/>
                <a:ext cx="3886200" cy="23096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3200" dirty="0" smtClean="0"/>
                  <a:t>a) 4 +__ = 0</a:t>
                </a:r>
              </a:p>
              <a:p>
                <a:r>
                  <a:rPr lang="en-US" sz="3200" dirty="0" smtClean="0"/>
                  <a:t>b) 8 (__) = 1</a:t>
                </a:r>
              </a:p>
              <a:p>
                <a:r>
                  <a:rPr lang="en-US" sz="3200" dirty="0" smtClean="0"/>
                  <a:t>c)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3200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3200" b="0" i="1" smtClean="0"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en-US" sz="32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en-US" sz="3200" dirty="0">
                        <a:latin typeface="Cambria Math"/>
                        <a:ea typeface="Cambria Math"/>
                      </a:rPr>
                      <m:t>∙</m:t>
                    </m:r>
                    <m:r>
                      <a:rPr lang="en-US" sz="3200" b="0" i="0" dirty="0" smtClean="0">
                        <a:latin typeface="Cambria Math"/>
                        <a:ea typeface="Cambria Math"/>
                      </a:rPr>
                      <m:t>___</m:t>
                    </m:r>
                  </m:oMath>
                </a14:m>
                <a:r>
                  <a:rPr lang="en-US" sz="3200" dirty="0" smtClean="0"/>
                  <a:t> =1 </a:t>
                </a:r>
              </a:p>
              <a:p>
                <a:endParaRPr lang="en-US" sz="32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7042" y="4419600"/>
                <a:ext cx="3886200" cy="2309671"/>
              </a:xfrm>
              <a:prstGeom prst="rect">
                <a:avLst/>
              </a:prstGeom>
              <a:blipFill rotWithShape="1">
                <a:blip r:embed="rId2"/>
                <a:stretch>
                  <a:fillRect l="-3918" t="-36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1542474" y="4374931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-4</a:t>
            </a:r>
            <a:endParaRPr lang="en-US" sz="3200" dirty="0">
              <a:solidFill>
                <a:srgbClr val="B9FDFB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092894" y="4815117"/>
                <a:ext cx="1066800" cy="6355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solidFill>
                                <a:srgbClr val="B9FDFB"/>
                              </a:solidFill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solidFill>
                                <a:srgbClr val="B9FDFB"/>
                              </a:solidFill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solidFill>
                                <a:srgbClr val="B9FDFB"/>
                              </a:solidFill>
                              <a:latin typeface="Cambria Math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en-US" sz="3200" dirty="0">
                  <a:solidFill>
                    <a:srgbClr val="B9FDFB"/>
                  </a:solidFill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2894" y="4815117"/>
                <a:ext cx="1066800" cy="6355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1359568" y="5487288"/>
            <a:ext cx="3190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2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400" y="4591198"/>
            <a:ext cx="36576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ake your own example of each.</a:t>
            </a:r>
            <a:endParaRPr 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88874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Multiplicative Property of Zero!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599097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The product of any real number and zero is zero!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61468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1327" y="2490266"/>
                <a:ext cx="28444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5+3</m:t>
                          </m:r>
                        </m:e>
                      </m:d>
                      <m:r>
                        <a:rPr lang="en-US" sz="3200" i="1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0=0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2490266"/>
                <a:ext cx="2844433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25231" y="2984013"/>
                <a:ext cx="176041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i="1" smtClean="0">
                          <a:latin typeface="Cambria Math"/>
                        </a:rPr>
                        <m:t>a</m:t>
                      </m:r>
                      <m:r>
                        <a:rPr lang="en-US" sz="32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0</m:t>
                      </m:r>
                      <m:r>
                        <a:rPr lang="en-US" sz="3200" b="0" i="1" smtClean="0">
                          <a:latin typeface="Cambria Math"/>
                        </a:rPr>
                        <m:t>=0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231" y="2984013"/>
                <a:ext cx="1760418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2561327" y="3568788"/>
                <a:ext cx="17876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0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=2∙0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3568788"/>
                <a:ext cx="1787669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2525231" y="4267200"/>
                <a:ext cx="224292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0</m:t>
                      </m:r>
                      <m:r>
                        <a:rPr lang="en-US" sz="3200" b="0" i="1" smtClean="0">
                          <a:latin typeface="Cambria Math"/>
                        </a:rPr>
                        <m:t>=0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∙197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231" y="4267200"/>
                <a:ext cx="2242922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3166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911"/>
            <a:ext cx="9144000" cy="641684"/>
          </a:xfrm>
        </p:spPr>
        <p:txBody>
          <a:bodyPr>
            <a:noAutofit/>
          </a:bodyPr>
          <a:lstStyle/>
          <a:p>
            <a:r>
              <a:rPr lang="en-US" sz="2800" dirty="0" smtClean="0"/>
              <a:t>Let’s think about the Multiplicative Property of Zero!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134666" y="924254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Both the Multiplicative </a:t>
            </a:r>
            <a:r>
              <a:rPr lang="en-US" sz="2400" dirty="0"/>
              <a:t>P</a:t>
            </a:r>
            <a:r>
              <a:rPr lang="en-US" sz="2400" dirty="0" smtClean="0"/>
              <a:t>roperty of Zero  and the Additive Identity both have an answer of zero. How will you remember which property is which? 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7330" y="2128597"/>
            <a:ext cx="85344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The multiplicative property of zero has a product of zero and there is a zero both on the right and the left of the equal sign.</a:t>
            </a:r>
          </a:p>
          <a:p>
            <a:pPr algn="ctr"/>
            <a:endParaRPr lang="en-US" dirty="0">
              <a:solidFill>
                <a:srgbClr val="FFC000"/>
              </a:solidFill>
            </a:endParaRPr>
          </a:p>
          <a:p>
            <a:pPr algn="ctr"/>
            <a:r>
              <a:rPr lang="en-US" dirty="0" smtClean="0">
                <a:solidFill>
                  <a:srgbClr val="FFC000"/>
                </a:solidFill>
              </a:rPr>
              <a:t>The additive identity has a sum of zero and there is only a zero on one side of the equal sign.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9610" y="3999594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Complete the examples using the multiplicative property of zero.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042" y="441960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a) 2(0) =</a:t>
            </a:r>
          </a:p>
          <a:p>
            <a:r>
              <a:rPr lang="en-US" sz="3200" dirty="0" smtClean="0"/>
              <a:t>b) 0 = 0 •</a:t>
            </a:r>
          </a:p>
          <a:p>
            <a:r>
              <a:rPr lang="en-US" sz="3200" dirty="0" smtClean="0"/>
              <a:t>c)( 5- 9)• ___ = 0</a:t>
            </a:r>
          </a:p>
          <a:p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171700" y="4391145"/>
            <a:ext cx="4822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0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1558" y="4848344"/>
            <a:ext cx="328484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B9FDFB"/>
                </a:solidFill>
              </a:rPr>
              <a:t>a</a:t>
            </a:r>
            <a:r>
              <a:rPr lang="en-US" sz="3200" dirty="0" smtClean="0">
                <a:solidFill>
                  <a:srgbClr val="B9FDFB"/>
                </a:solidFill>
              </a:rPr>
              <a:t>ny real number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296025" y="5289544"/>
            <a:ext cx="3190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0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0" y="4155847"/>
            <a:ext cx="324852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Can you make your own example?</a:t>
            </a:r>
            <a:endParaRPr 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49758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4234" y="457200"/>
            <a:ext cx="8229600" cy="2209800"/>
          </a:xfrm>
        </p:spPr>
        <p:txBody>
          <a:bodyPr/>
          <a:lstStyle/>
          <a:p>
            <a:r>
              <a:rPr lang="en-US" dirty="0" smtClean="0"/>
              <a:t>Properties Examples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Let’s see if you can identify these properties!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09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3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∙2=2∙3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Commutative Property of Multiplication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92078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848358"/>
                <a:ext cx="6096000" cy="216661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i="1" smtClean="0">
                          <a:latin typeface="Cambria Math"/>
                        </a:rPr>
                        <m:t>8</m:t>
                      </m:r>
                      <m:r>
                        <a:rPr lang="en-US" sz="7200" i="1" smtClean="0">
                          <a:latin typeface="Cambria Math"/>
                          <a:ea typeface="Cambria Math"/>
                        </a:rPr>
                        <m:t>∙</m:t>
                      </m:r>
                      <m:f>
                        <m:fPr>
                          <m:ctrlPr>
                            <a:rPr lang="en-US" sz="720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72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7200" b="0" i="1" smtClean="0">
                              <a:latin typeface="Cambria Math"/>
                              <a:ea typeface="Cambria Math"/>
                            </a:rPr>
                            <m:t>8</m:t>
                          </m:r>
                        </m:den>
                      </m:f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=1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848358"/>
                <a:ext cx="6096000" cy="216661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4" y="3497901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Multiplicative Inverse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28410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38200" y="1304835"/>
                <a:ext cx="7467600" cy="1107996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600" b="0" i="1" smtClean="0">
                          <a:latin typeface="Cambria Math"/>
                        </a:rPr>
                        <m:t>3</m:t>
                      </m:r>
                      <m:d>
                        <m:dPr>
                          <m:ctrlPr>
                            <a:rPr lang="en-US" sz="66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6600" b="0" i="1" smtClean="0">
                              <a:latin typeface="Cambria Math"/>
                            </a:rPr>
                            <m:t>2</m:t>
                          </m:r>
                          <m:r>
                            <a:rPr lang="en-US" sz="6600" b="0" i="1" smtClean="0">
                              <a:latin typeface="Cambria Math"/>
                              <a:ea typeface="Cambria Math"/>
                            </a:rPr>
                            <m:t>+3</m:t>
                          </m:r>
                        </m:e>
                      </m:d>
                      <m:r>
                        <a:rPr lang="en-US" sz="6600" b="0" i="1" smtClean="0">
                          <a:latin typeface="Cambria Math"/>
                          <a:ea typeface="Cambria Math"/>
                        </a:rPr>
                        <m:t>=3</m:t>
                      </m:r>
                      <m:d>
                        <m:dPr>
                          <m:ctrlPr>
                            <a:rPr lang="en-US" sz="66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6600" b="0" i="1" smtClean="0">
                              <a:latin typeface="Cambria Math"/>
                              <a:ea typeface="Cambria Math"/>
                            </a:rPr>
                            <m:t>3+2</m:t>
                          </m:r>
                        </m:e>
                      </m: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4835"/>
                <a:ext cx="7467600" cy="110799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Commutative Property of Addition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6002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9757" y="0"/>
            <a:ext cx="8229600" cy="1143000"/>
          </a:xfrm>
        </p:spPr>
        <p:txBody>
          <a:bodyPr/>
          <a:lstStyle/>
          <a:p>
            <a:r>
              <a:rPr lang="en-US" dirty="0" smtClean="0"/>
              <a:t>Vocabulary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143000" y="1011595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Addend</a:t>
            </a:r>
            <a:r>
              <a:rPr lang="en-US" sz="2000" dirty="0" smtClean="0"/>
              <a:t>: </a:t>
            </a:r>
            <a:r>
              <a:rPr lang="en-US" sz="2000" dirty="0"/>
              <a:t>a number that is added to another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8068" y="190621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Factor</a:t>
            </a:r>
            <a:r>
              <a:rPr lang="en-US" sz="2000" dirty="0" smtClean="0"/>
              <a:t>: a number that is being multiplied </a:t>
            </a:r>
            <a:endParaRPr lang="en-US" sz="2000" dirty="0"/>
          </a:p>
        </p:txBody>
      </p:sp>
      <p:sp>
        <p:nvSpPr>
          <p:cNvPr id="5" name="TextBox 4"/>
          <p:cNvSpPr txBox="1"/>
          <p:nvPr/>
        </p:nvSpPr>
        <p:spPr>
          <a:xfrm>
            <a:off x="2667000" y="1475830"/>
            <a:ext cx="6248400" cy="415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Sum</a:t>
            </a:r>
            <a:r>
              <a:rPr lang="en-US" sz="2000" dirty="0" smtClean="0"/>
              <a:t>:  The answer to an addition problem</a:t>
            </a:r>
            <a:endParaRPr lang="en-US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1752600" y="2286864"/>
            <a:ext cx="716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Product</a:t>
            </a:r>
            <a:r>
              <a:rPr lang="en-US" sz="2000" dirty="0" smtClean="0"/>
              <a:t>: The answer to a multiplication problem </a:t>
            </a:r>
            <a:endParaRPr lang="en-US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358698" y="2711294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Difference</a:t>
            </a:r>
            <a:r>
              <a:rPr lang="en-US" sz="2000" dirty="0" smtClean="0"/>
              <a:t>: The answer to a subtraction problem </a:t>
            </a:r>
            <a:endParaRPr lang="en-US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2519050" y="3352800"/>
            <a:ext cx="6400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Reciprocal</a:t>
            </a:r>
            <a:r>
              <a:rPr lang="en-US" sz="2000" dirty="0" smtClean="0"/>
              <a:t>: the multiplicative inverse of a number </a:t>
            </a:r>
            <a:endParaRPr lang="en-US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58698" y="5747282"/>
            <a:ext cx="81757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>
                <a:solidFill>
                  <a:schemeClr val="tx1">
                    <a:lumMod val="85000"/>
                  </a:schemeClr>
                </a:solidFill>
              </a:rPr>
              <a:t>Make sure to learn these important terms…we will use them from now on! </a:t>
            </a:r>
            <a:r>
              <a:rPr lang="en-US" sz="2800" dirty="0" smtClean="0">
                <a:solidFill>
                  <a:srgbClr val="FFFF00"/>
                </a:solidFill>
                <a:sym typeface="Wingdings" pitchFamily="2" charset="2"/>
              </a:rPr>
              <a:t></a:t>
            </a:r>
            <a:endParaRPr lang="en-US" sz="2800" dirty="0">
              <a:solidFill>
                <a:srgbClr val="FFFF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901" y="3803170"/>
            <a:ext cx="9135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Identity Element</a:t>
            </a:r>
            <a:r>
              <a:rPr lang="en-US" sz="2000" dirty="0" smtClean="0"/>
              <a:t>: numbers that combine with other numbers without changing the other numbers</a:t>
            </a:r>
            <a:endParaRPr lang="en-US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46190" y="4800600"/>
            <a:ext cx="91350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Inverse</a:t>
            </a:r>
            <a:r>
              <a:rPr lang="en-US" sz="2000" dirty="0" smtClean="0"/>
              <a:t>: numbers that combine with other numbers and result in identity elements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17003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38200" y="1304835"/>
                <a:ext cx="7467600" cy="120032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4(3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∙2)=</m:t>
                      </m:r>
                      <m:d>
                        <m:dPr>
                          <m:ctrlPr>
                            <a:rPr lang="en-US" sz="7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7200" b="0" i="1" smtClean="0">
                              <a:latin typeface="Cambria Math"/>
                              <a:ea typeface="Cambria Math"/>
                            </a:rPr>
                            <m:t>4∙3</m:t>
                          </m:r>
                        </m:e>
                      </m:d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4835"/>
                <a:ext cx="7467600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Associative Property of Multiplication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52285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3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∙0=0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Property of Zero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0542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3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=1∙3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Multiplicative Identity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151476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38200" y="1304835"/>
                <a:ext cx="7467600" cy="83099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4+2</m:t>
                          </m:r>
                        </m:e>
                      </m:d>
                      <m:r>
                        <a:rPr lang="en-US" sz="4800" b="0" i="1" smtClean="0">
                          <a:latin typeface="Cambria Math"/>
                        </a:rPr>
                        <m:t>+1</m:t>
                      </m:r>
                      <m:r>
                        <a:rPr lang="en-US" sz="4800" b="0" i="1" smtClean="0">
                          <a:latin typeface="Cambria Math"/>
                          <a:ea typeface="Cambria Math"/>
                        </a:rPr>
                        <m:t>=4+(2+1)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4835"/>
                <a:ext cx="7467600" cy="8309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Associative Property of Addition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628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b="0" i="1" smtClean="0">
                          <a:latin typeface="Cambria Math"/>
                        </a:rPr>
                        <m:t>3(2+1)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=9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Distributive Property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42036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i="1" smtClean="0">
                          <a:latin typeface="Cambria Math"/>
                        </a:rPr>
                        <m:t>8</m:t>
                      </m:r>
                      <m:r>
                        <a:rPr lang="en-US" sz="7200" b="0" i="1" smtClean="0">
                          <a:latin typeface="Cambria Math"/>
                        </a:rPr>
                        <m:t>+(−8)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304835"/>
                <a:ext cx="6096000" cy="120032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Additive Inverse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4183887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62000" y="1304835"/>
                <a:ext cx="7620000" cy="92333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 smtClean="0">
                          <a:latin typeface="Cambria Math"/>
                        </a:rPr>
                        <m:t>2</m:t>
                      </m:r>
                      <m:d>
                        <m:dPr>
                          <m:ctrlPr>
                            <a:rPr lang="en-US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5400" b="0" i="1" smtClean="0">
                              <a:latin typeface="Cambria Math"/>
                            </a:rPr>
                            <m:t>1+3</m:t>
                          </m:r>
                        </m:e>
                      </m:d>
                      <m:r>
                        <a:rPr lang="en-US" sz="5400" b="0" i="1" smtClean="0">
                          <a:latin typeface="Cambria Math"/>
                          <a:ea typeface="Cambria Math"/>
                        </a:rPr>
                        <m:t>=2∙1+2∙3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304835"/>
                <a:ext cx="7620000" cy="9233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Distributive Property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89956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38200" y="990600"/>
                <a:ext cx="7516368" cy="1015663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6000" i="1" smtClean="0">
                          <a:latin typeface="Cambria Math"/>
                        </a:rPr>
                        <m:t>5</m:t>
                      </m:r>
                      <m:d>
                        <m:dPr>
                          <m:ctrlPr>
                            <a:rPr lang="en-US" sz="6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6000" b="0" i="1" smtClean="0">
                              <a:latin typeface="Cambria Math"/>
                            </a:rPr>
                            <m:t>2+3</m:t>
                          </m:r>
                        </m:e>
                      </m:d>
                      <m:r>
                        <a:rPr lang="en-US" sz="6000" b="0" i="1" smtClean="0">
                          <a:latin typeface="Cambria Math"/>
                          <a:ea typeface="Cambria Math"/>
                        </a:rPr>
                        <m:t>=(2+3)∙5</m:t>
                      </m:r>
                    </m:oMath>
                  </m:oMathPara>
                </a14:m>
                <a:endParaRPr lang="en-US" sz="14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990600"/>
                <a:ext cx="7516368" cy="1015663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4038600"/>
            <a:ext cx="85222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Commutative Property of Multiplication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25954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1447800" y="1304835"/>
                <a:ext cx="6096000" cy="2166619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7200" i="1" smtClean="0">
                          <a:latin typeface="Cambria Math"/>
                        </a:rPr>
                        <m:t>1</m:t>
                      </m:r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en-US" sz="72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sz="72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en-US" sz="72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en-US" sz="7200" b="0" i="1" smtClean="0">
                          <a:latin typeface="Cambria Math"/>
                          <a:ea typeface="Cambria Math"/>
                        </a:rPr>
                        <m:t>∙2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7800" y="1304835"/>
                <a:ext cx="6096000" cy="2166619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289559" y="4267200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Multiplicative Inverse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09774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38200" y="1304835"/>
                <a:ext cx="7467600" cy="92333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r>
                  <a:rPr lang="en-US" sz="5400" b="0" dirty="0" smtClean="0"/>
                  <a:t>(</a:t>
                </a:r>
                <a14:m>
                  <m:oMath xmlns:m="http://schemas.openxmlformats.org/officeDocument/2006/math">
                    <m:r>
                      <a:rPr lang="en-US" sz="5400" i="1">
                        <a:latin typeface="Cambria Math"/>
                      </a:rPr>
                      <m:t>5</m:t>
                    </m:r>
                    <m:r>
                      <a:rPr lang="en-US" sz="5400" b="0" i="1" smtClean="0">
                        <a:latin typeface="Cambria Math"/>
                      </a:rPr>
                      <m:t>𝑥</m:t>
                    </m:r>
                    <m:r>
                      <a:rPr lang="en-US" sz="5400" b="0" i="1" smtClean="0">
                        <a:latin typeface="Cambria Math"/>
                      </a:rPr>
                      <m:t>+1)+0=(5</m:t>
                    </m:r>
                    <m:r>
                      <a:rPr lang="en-US" sz="5400" b="0" i="1" smtClean="0">
                        <a:latin typeface="Cambria Math"/>
                        <a:ea typeface="Cambria Math"/>
                      </a:rPr>
                      <m:t>𝑥</m:t>
                    </m:r>
                    <m:r>
                      <a:rPr lang="en-US" sz="5400" b="0" i="1" smtClean="0">
                        <a:latin typeface="Cambria Math"/>
                        <a:ea typeface="Cambria Math"/>
                      </a:rPr>
                      <m:t>+1)</m:t>
                    </m:r>
                  </m:oMath>
                </a14:m>
                <a:endParaRPr lang="en-US" sz="12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4835"/>
                <a:ext cx="7467600" cy="923330"/>
              </a:xfrm>
              <a:prstGeom prst="rect">
                <a:avLst/>
              </a:prstGeom>
              <a:blipFill rotWithShape="1">
                <a:blip r:embed="rId2"/>
                <a:stretch>
                  <a:fillRect l="-4408" t="-18421" b="-388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Additive Identity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010312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Commutative Property of…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509754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Addition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4287434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Multiplication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028601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Changing the order of the addends does not change the sum.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81065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Changing the order of the factors does not change the product.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705709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1327" y="2490266"/>
                <a:ext cx="270901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5+2=2+5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2490266"/>
                <a:ext cx="2709010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25231" y="2984013"/>
                <a:ext cx="297684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i="1" smtClean="0">
                          <a:latin typeface="Cambria Math"/>
                        </a:rPr>
                        <m:t>m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𝑚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231" y="2984013"/>
                <a:ext cx="2976841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2439005" y="3568788"/>
                <a:ext cx="3687163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sz="2800" i="1" smtClean="0">
                        <a:latin typeface="Cambria Math"/>
                      </a:rPr>
                      <m:t>3</m:t>
                    </m:r>
                    <m:r>
                      <a:rPr lang="en-US" sz="2800" b="0" i="1" smtClean="0">
                        <a:latin typeface="Cambria Math"/>
                      </a:rPr>
                      <m:t>+(2</m:t>
                    </m:r>
                    <m:r>
                      <a:rPr lang="en-US" sz="2800" b="0" i="1" smtClean="0">
                        <a:latin typeface="Cambria Math"/>
                        <a:ea typeface="Cambria Math"/>
                      </a:rPr>
                      <m:t>∙3)</m:t>
                    </m:r>
                    <m:r>
                      <a:rPr lang="en-US" sz="2800" b="0" i="1" smtClean="0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2800" b="0" i="1" smtClean="0"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en-US" sz="2800" b="0" i="1" smtClean="0">
                            <a:latin typeface="Cambria Math"/>
                          </a:rPr>
                          <m:t>2</m:t>
                        </m:r>
                        <m:r>
                          <a:rPr lang="en-US" sz="2800" b="0" i="1" smtClean="0">
                            <a:latin typeface="Cambria Math"/>
                            <a:ea typeface="Cambria Math"/>
                          </a:rPr>
                          <m:t>∙3</m:t>
                        </m:r>
                      </m:e>
                    </m:d>
                  </m:oMath>
                </a14:m>
                <a:r>
                  <a:rPr lang="en-US" sz="2800" dirty="0" smtClean="0"/>
                  <a:t>+ 3</a:t>
                </a:r>
                <a:endParaRPr lang="en-US" sz="28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9005" y="3568788"/>
                <a:ext cx="3687163" cy="523220"/>
              </a:xfrm>
              <a:prstGeom prst="rect">
                <a:avLst/>
              </a:prstGeom>
              <a:blipFill rotWithShape="1">
                <a:blip r:embed="rId4"/>
                <a:stretch>
                  <a:fillRect t="-12791" r="-2314" b="-302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08177" y="5486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96027" y="5378678"/>
                <a:ext cx="229864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3</m:t>
                      </m:r>
                      <m:r>
                        <a:rPr lang="en-US" sz="320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6=6∙3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27" y="5378678"/>
                <a:ext cx="2298643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896027" y="5963453"/>
                <a:ext cx="171252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i="1" smtClean="0">
                          <a:latin typeface="Cambria Math"/>
                        </a:rPr>
                        <m:t>a</m:t>
                      </m:r>
                      <m:r>
                        <a:rPr lang="en-US" sz="3200" b="0" i="1" smtClean="0">
                          <a:latin typeface="Cambria Math"/>
                        </a:rPr>
                        <m:t>𝑏</m:t>
                      </m:r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r>
                        <a:rPr lang="en-US" sz="3200" b="0" i="1" smtClean="0">
                          <a:latin typeface="Cambria Math"/>
                        </a:rPr>
                        <m:t>𝑏𝑎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27" y="5963453"/>
                <a:ext cx="1712520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2699668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838200" y="1304835"/>
                <a:ext cx="7543800" cy="830997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48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4800" b="0" i="1" smtClean="0">
                              <a:latin typeface="Cambria Math"/>
                            </a:rPr>
                            <m:t>9+1</m:t>
                          </m:r>
                        </m:e>
                      </m:d>
                      <m:r>
                        <a:rPr lang="en-US" sz="4800" b="0" i="1" smtClean="0">
                          <a:latin typeface="Cambria Math"/>
                        </a:rPr>
                        <m:t>+8=9+(1+8)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304835"/>
                <a:ext cx="7543800" cy="830997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48995" y="4114800"/>
            <a:ext cx="852220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Associative Property of Addition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09854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762000" y="1304835"/>
                <a:ext cx="7620000" cy="923330"/>
              </a:xfrm>
              <a:prstGeom prst="rect">
                <a:avLst/>
              </a:prstGeom>
              <a:solidFill>
                <a:schemeClr val="bg1">
                  <a:lumMod val="7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5400" i="1" smtClean="0">
                          <a:latin typeface="Cambria Math"/>
                        </a:rPr>
                        <m:t>3</m:t>
                      </m:r>
                      <m:d>
                        <m:dPr>
                          <m:ctrlPr>
                            <a:rPr lang="en-US" sz="54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5400" b="0" i="1" smtClean="0">
                              <a:latin typeface="Cambria Math"/>
                            </a:rPr>
                            <m:t>𝑚</m:t>
                          </m:r>
                          <m:r>
                            <a:rPr lang="en-US" sz="5400" b="0" i="1" smtClean="0">
                              <a:latin typeface="Cambria Math"/>
                            </a:rPr>
                            <m:t>+</m:t>
                          </m:r>
                          <m:r>
                            <a:rPr lang="en-US" sz="5400" b="0" i="1" smtClean="0">
                              <a:latin typeface="Cambria Math"/>
                            </a:rPr>
                            <m:t>𝑛</m:t>
                          </m:r>
                        </m:e>
                      </m:d>
                      <m:r>
                        <a:rPr lang="en-US" sz="5400" b="0" i="1" smtClean="0">
                          <a:latin typeface="Cambria Math"/>
                          <a:ea typeface="Cambria Math"/>
                        </a:rPr>
                        <m:t>=3</m:t>
                      </m:r>
                      <m:r>
                        <a:rPr lang="en-US" sz="5400" b="0" i="1" smtClean="0">
                          <a:latin typeface="Cambria Math"/>
                          <a:ea typeface="Cambria Math"/>
                        </a:rPr>
                        <m:t>𝑚</m:t>
                      </m:r>
                      <m:r>
                        <a:rPr lang="en-US" sz="5400" b="0" i="1" smtClean="0">
                          <a:latin typeface="Cambria Math"/>
                          <a:ea typeface="Cambria Math"/>
                        </a:rPr>
                        <m:t>+3</m:t>
                      </m:r>
                      <m:r>
                        <a:rPr lang="en-US" sz="5400" b="0" i="1" smtClean="0">
                          <a:latin typeface="Cambria Math"/>
                          <a:ea typeface="Cambria Math"/>
                        </a:rPr>
                        <m:t>𝑛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0" y="1304835"/>
                <a:ext cx="7620000" cy="923330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/>
          <p:cNvSpPr/>
          <p:nvPr/>
        </p:nvSpPr>
        <p:spPr>
          <a:xfrm>
            <a:off x="310895" y="2990302"/>
            <a:ext cx="852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/>
              <a:extrusionClr>
                <a:schemeClr val="bg2">
                  <a:lumMod val="50000"/>
                </a:schemeClr>
              </a:extrusionClr>
              <a:contourClr>
                <a:schemeClr val="bg2">
                  <a:lumMod val="90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/>
                <a:solidFill>
                  <a:schemeClr val="accent3"/>
                </a:solidFill>
                <a:effectLst/>
              </a:rPr>
              <a:t>Distributive Property</a:t>
            </a:r>
            <a:endParaRPr lang="en-US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56401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2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Let’s think about the Commutative Property!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397042" y="1326204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What Changed from one side of the equal sign to  the other? What should we look for to help us identify this property?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126397"/>
            <a:ext cx="85344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The order of the addends or factors changed.  </a:t>
            </a:r>
          </a:p>
          <a:p>
            <a:pPr algn="ctr"/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I think of commuters when I think of the commutative property. You start one way and end, but to start again you must leave where you are and go back to where you started.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21" y="3713202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Complete the examples using the commutative property.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042" y="441960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a) 4 + 5 =</a:t>
            </a:r>
          </a:p>
          <a:p>
            <a:r>
              <a:rPr lang="en-US" sz="3200" dirty="0" smtClean="0"/>
              <a:t>b) 8 (3 - 2) =</a:t>
            </a:r>
          </a:p>
          <a:p>
            <a:r>
              <a:rPr lang="en-US" sz="3200" dirty="0" smtClean="0"/>
              <a:t>c) 6- ( 5+ 9) = </a:t>
            </a:r>
          </a:p>
          <a:p>
            <a:r>
              <a:rPr lang="en-US" sz="3200" dirty="0" smtClean="0"/>
              <a:t>d) </a:t>
            </a:r>
            <a:r>
              <a:rPr lang="en-US" sz="3200" dirty="0" err="1" smtClean="0"/>
              <a:t>fg</a:t>
            </a:r>
            <a:r>
              <a:rPr lang="en-US" sz="3200" dirty="0" smtClean="0"/>
              <a:t>=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340142" y="44196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5 + 4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9321" y="4975920"/>
            <a:ext cx="2346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(3 - 2)8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42" y="5433120"/>
            <a:ext cx="3190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6-(9 + 5)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2442" y="5896928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B9FDFB"/>
                </a:solidFill>
              </a:rPr>
              <a:t>gf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486400" y="4155847"/>
            <a:ext cx="324852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Can you make your own example?</a:t>
            </a:r>
            <a:endParaRPr 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3445042" y="3265170"/>
            <a:ext cx="3674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Write down what you think of!  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9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Associative Property of…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509754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Addition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3568788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Multiplication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028601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Regrouping the addends does not change the sum.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65790" y="4087399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Regrouping the factors does not change the product.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61468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1327" y="2490266"/>
                <a:ext cx="482176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5+3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+2=5+(3+2)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2490266"/>
                <a:ext cx="4821769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525231" y="2984013"/>
                <a:ext cx="50944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𝑥</m:t>
                      </m:r>
                      <m:r>
                        <a:rPr lang="en-US" sz="3200" b="0" i="1" smtClean="0">
                          <a:latin typeface="Cambria Math"/>
                        </a:rPr>
                        <m:t>+(</m:t>
                      </m:r>
                      <m:r>
                        <m:rPr>
                          <m:sty m:val="p"/>
                        </m:rPr>
                        <a:rPr lang="en-US" sz="3200" i="1" smtClean="0">
                          <a:latin typeface="Cambria Math"/>
                        </a:rPr>
                        <m:t>m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  <m:r>
                        <a:rPr lang="en-US" sz="3200" b="0" i="1" smtClean="0">
                          <a:latin typeface="Cambria Math"/>
                        </a:rPr>
                        <m:t>)=(</m:t>
                      </m:r>
                      <m:r>
                        <a:rPr lang="en-US" sz="3200" b="0" i="1" smtClean="0">
                          <a:latin typeface="Cambria Math"/>
                        </a:rPr>
                        <m:t>𝑥</m:t>
                      </m:r>
                      <m:r>
                        <a:rPr lang="en-US" sz="3200" b="0" i="1" smtClean="0">
                          <a:latin typeface="Cambria Math"/>
                        </a:rPr>
                        <m:t>+</m:t>
                      </m:r>
                      <m:r>
                        <a:rPr lang="en-US" sz="3200" b="0" i="1" smtClean="0">
                          <a:latin typeface="Cambria Math"/>
                        </a:rPr>
                        <m:t>𝑚</m:t>
                      </m:r>
                      <m:r>
                        <a:rPr lang="en-US" sz="3200" b="0" i="1" smtClean="0">
                          <a:latin typeface="Cambria Math"/>
                        </a:rPr>
                        <m:t>)+</m:t>
                      </m:r>
                      <m:r>
                        <a:rPr lang="en-US" sz="32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25231" y="2984013"/>
                <a:ext cx="5094472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416448" y="4724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982858" y="4724400"/>
                <a:ext cx="343510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2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i="1" smtClean="0">
                              <a:latin typeface="Cambria Math"/>
                            </a:rPr>
                            <m:t>3</m:t>
                          </m:r>
                          <m:r>
                            <a:rPr lang="en-US" sz="320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6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=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2∙3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6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2858" y="4724400"/>
                <a:ext cx="3435108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982858" y="5309175"/>
                <a:ext cx="337303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3200" i="1" smtClean="0">
                          <a:latin typeface="Cambria Math"/>
                        </a:rPr>
                        <m:t>a</m:t>
                      </m:r>
                      <m:r>
                        <a:rPr lang="en-US" sz="3200" b="0" i="1" smtClean="0">
                          <a:latin typeface="Cambria Math"/>
                        </a:rPr>
                        <m:t>(</m:t>
                      </m:r>
                      <m:r>
                        <a:rPr lang="en-US" sz="3200" b="0" i="1" smtClean="0">
                          <a:latin typeface="Cambria Math"/>
                        </a:rPr>
                        <m:t>𝑏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∙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𝑐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)=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𝑎</m:t>
                          </m:r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𝑏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𝑐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82858" y="5309175"/>
                <a:ext cx="3373039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178392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82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Let’s think about the Associative Property!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0" y="1295400"/>
            <a:ext cx="91600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What Changed from one side of the equal sign to  the other? How is the associative property different from the commutative?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28600" y="2126397"/>
            <a:ext cx="85344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The number inside of the grouping symbols or parentheses changed.  </a:t>
            </a:r>
          </a:p>
          <a:p>
            <a:pPr algn="ctr"/>
            <a:endParaRPr lang="en-US" dirty="0">
              <a:solidFill>
                <a:srgbClr val="FFC000"/>
              </a:solidFill>
            </a:endParaRPr>
          </a:p>
          <a:p>
            <a:pPr algn="ctr"/>
            <a:r>
              <a:rPr lang="en-US" dirty="0" smtClean="0">
                <a:solidFill>
                  <a:srgbClr val="FFC000"/>
                </a:solidFill>
              </a:rPr>
              <a:t>In the commutative property the order of the numbers changed, but the numbers that were in the parentheses changed with the associative.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2321" y="3713202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Complete the examples using the associative property.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042" y="441960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a) 2+(4 + 5) =</a:t>
            </a:r>
          </a:p>
          <a:p>
            <a:r>
              <a:rPr lang="en-US" sz="3200" dirty="0" smtClean="0"/>
              <a:t>b) 8(3 • 2) =</a:t>
            </a:r>
          </a:p>
          <a:p>
            <a:r>
              <a:rPr lang="en-US" sz="3200" dirty="0" smtClean="0"/>
              <a:t>c) 6+( 5+ 9) = </a:t>
            </a:r>
          </a:p>
          <a:p>
            <a:r>
              <a:rPr lang="en-US" sz="3200" dirty="0" smtClean="0"/>
              <a:t>d) a(</a:t>
            </a:r>
            <a:r>
              <a:rPr lang="en-US" sz="3200" dirty="0" err="1" smtClean="0"/>
              <a:t>b•c</a:t>
            </a:r>
            <a:r>
              <a:rPr lang="en-US" sz="3200" dirty="0" smtClean="0"/>
              <a:t>) =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3168316" y="4419600"/>
            <a:ext cx="23180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(2 + 4) + 5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59242" y="4935815"/>
            <a:ext cx="2346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(8 •3) •2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00613" y="5473268"/>
            <a:ext cx="3190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(6+5) + 9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20616" y="5896928"/>
            <a:ext cx="17626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rgbClr val="B9FDFB"/>
                </a:solidFill>
              </a:rPr>
              <a:t> </a:t>
            </a:r>
            <a:r>
              <a:rPr lang="en-US" sz="3200" dirty="0" smtClean="0">
                <a:solidFill>
                  <a:srgbClr val="B9FDFB"/>
                </a:solidFill>
              </a:rPr>
              <a:t>(</a:t>
            </a:r>
            <a:r>
              <a:rPr lang="en-US" sz="3200" dirty="0" err="1" smtClean="0">
                <a:solidFill>
                  <a:srgbClr val="B9FDFB"/>
                </a:solidFill>
              </a:rPr>
              <a:t>a•b</a:t>
            </a:r>
            <a:r>
              <a:rPr lang="en-US" sz="3200" dirty="0" smtClean="0">
                <a:solidFill>
                  <a:srgbClr val="B9FDFB"/>
                </a:solidFill>
              </a:rPr>
              <a:t>)c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25026" y="4242303"/>
            <a:ext cx="2743200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</a:t>
            </a:r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ake your own example!</a:t>
            </a:r>
            <a:endParaRPr 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340142" y="3257751"/>
            <a:ext cx="45620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How will you remember this property?</a:t>
            </a:r>
            <a:endParaRPr lang="en-US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59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2" grpId="0"/>
      <p:bldP spid="13" grpId="0"/>
      <p:bldP spid="1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about…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52400" y="1509754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Subtraction?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2400" y="4287434"/>
            <a:ext cx="4267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i="1" dirty="0" smtClean="0">
                <a:solidFill>
                  <a:schemeClr val="accent2">
                    <a:lumMod val="60000"/>
                    <a:lumOff val="40000"/>
                  </a:schemeClr>
                </a:solidFill>
              </a:rPr>
              <a:t>Division?</a:t>
            </a:r>
            <a:endParaRPr lang="en-US" sz="4000" i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2400" y="2028601"/>
            <a:ext cx="8839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 subtraction commutative? Associative?  </a:t>
            </a:r>
            <a:endParaRPr lang="en-US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0" y="4810654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Is division commutative? Associative?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61468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561327" y="2782653"/>
                <a:ext cx="256916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5−2__ 2−5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1327" y="2782653"/>
                <a:ext cx="2569165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431455" y="3294949"/>
                <a:ext cx="4745209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2</m:t>
                      </m:r>
                      <m:r>
                        <a:rPr lang="en-US" sz="3200" b="0" i="1" smtClean="0">
                          <a:latin typeface="Cambria Math"/>
                        </a:rPr>
                        <m:t>−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3−4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__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2−3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−4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31455" y="3294949"/>
                <a:ext cx="4745209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/>
          <p:cNvSpPr txBox="1"/>
          <p:nvPr/>
        </p:nvSpPr>
        <p:spPr>
          <a:xfrm>
            <a:off x="208177" y="5486400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896027" y="5378678"/>
                <a:ext cx="272145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3</m:t>
                      </m:r>
                      <m:r>
                        <a:rPr lang="en-US" sz="3200" i="1">
                          <a:latin typeface="Cambria Math"/>
                          <a:ea typeface="Cambria Math"/>
                        </a:rPr>
                        <m:t>÷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6 ___6÷3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96027" y="5378678"/>
                <a:ext cx="2721451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739227" y="5840477"/>
                <a:ext cx="3403304" cy="10175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</a:rPr>
                            <m:t>10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</a:rPr>
                            <m:t>20</m:t>
                          </m:r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÷4</m:t>
                          </m:r>
                        </m:den>
                      </m:f>
                      <m:r>
                        <a:rPr lang="en-US" sz="3200" b="0" i="1" smtClean="0">
                          <a:latin typeface="Cambria Math"/>
                        </a:rPr>
                        <m:t> ___</m:t>
                      </m:r>
                      <m:f>
                        <m:f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en-US" sz="3200" b="0" i="1" smtClean="0">
                              <a:latin typeface="Cambria Math"/>
                            </a:rPr>
                            <m:t>20</m:t>
                          </m:r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÷4</m:t>
                          </m:r>
                        </m:num>
                        <m:den>
                          <m:r>
                            <a:rPr lang="en-US" sz="3200" b="0" i="1" smtClean="0">
                              <a:latin typeface="Cambria Math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227" y="5840477"/>
                <a:ext cx="3403304" cy="1017523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3558048" y="2890374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8048" y="2890374"/>
                <a:ext cx="415498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4596311" y="3412106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311" y="3412106"/>
                <a:ext cx="415498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/>
              <p:cNvSpPr/>
              <p:nvPr/>
            </p:nvSpPr>
            <p:spPr>
              <a:xfrm>
                <a:off x="3000111" y="5486399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0111" y="5486399"/>
                <a:ext cx="415498" cy="369332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3233130" y="6164572"/>
                <a:ext cx="41549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accent6"/>
                          </a:solidFill>
                          <a:latin typeface="Cambria Math"/>
                          <a:ea typeface="Cambria Math"/>
                        </a:rPr>
                        <m:t>≠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3130" y="6164572"/>
                <a:ext cx="415498" cy="369332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988898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The Distributive Property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400" y="1414352"/>
            <a:ext cx="883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T</a:t>
            </a:r>
            <a:r>
              <a:rPr lang="en-US" sz="2400" dirty="0" smtClean="0"/>
              <a:t>he </a:t>
            </a:r>
            <a:r>
              <a:rPr lang="en-US" sz="2400" dirty="0"/>
              <a:t>product of </a:t>
            </a:r>
            <a:r>
              <a:rPr lang="en-US" sz="2400" dirty="0" smtClean="0"/>
              <a:t>a number </a:t>
            </a:r>
            <a:r>
              <a:rPr lang="en-US" sz="2400" dirty="0"/>
              <a:t>and the sum (or difference) of two </a:t>
            </a:r>
            <a:r>
              <a:rPr lang="en-US" sz="2400" dirty="0" smtClean="0"/>
              <a:t>other numbers </a:t>
            </a:r>
            <a:r>
              <a:rPr lang="en-US" sz="2400" dirty="0"/>
              <a:t>equals the sum (or difference) of the</a:t>
            </a:r>
          </a:p>
          <a:p>
            <a:pPr algn="ctr"/>
            <a:r>
              <a:rPr lang="en-US" sz="2400" dirty="0"/>
              <a:t>products of the number and each other </a:t>
            </a:r>
            <a:r>
              <a:rPr lang="en-US" sz="2400" dirty="0" smtClean="0"/>
              <a:t>number.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621632" y="2614681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For Example: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362199" y="2803087"/>
                <a:ext cx="49796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0" i="1" smtClean="0">
                          <a:latin typeface="Cambria Math"/>
                        </a:rPr>
                        <m:t>3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5+2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∙</m:t>
                          </m:r>
                          <m:r>
                            <a:rPr lang="en-US" sz="3200" b="0" i="1" smtClean="0">
                              <a:latin typeface="Cambria Math"/>
                            </a:rPr>
                            <m:t>5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+(3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∙2)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199" y="2803087"/>
                <a:ext cx="4979633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2362199" y="4391145"/>
                <a:ext cx="497963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3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5−2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</a:rPr>
                        <m:t>=</m:t>
                      </m:r>
                      <m:d>
                        <m:dPr>
                          <m:ctrlPr>
                            <a:rPr lang="en-US" sz="32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3200" b="0" i="1" smtClean="0">
                              <a:latin typeface="Cambria Math"/>
                            </a:rPr>
                            <m:t>3</m:t>
                          </m:r>
                          <m:r>
                            <a:rPr lang="en-US" sz="3200" b="0" i="1" smtClean="0">
                              <a:latin typeface="Cambria Math"/>
                              <a:ea typeface="Cambria Math"/>
                            </a:rPr>
                            <m:t>∙5</m:t>
                          </m:r>
                        </m:e>
                      </m:d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−(3∙2)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2199" y="4391145"/>
                <a:ext cx="4979633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3048000" y="5715000"/>
                <a:ext cx="258275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i="1" smtClean="0">
                          <a:latin typeface="Cambria Math"/>
                        </a:rPr>
                        <m:t>3</m:t>
                      </m:r>
                      <m:r>
                        <a:rPr lang="en-US" sz="3200" b="0" i="1" smtClean="0">
                          <a:latin typeface="Cambria Math"/>
                        </a:rPr>
                        <m:t>(6</m:t>
                      </m:r>
                      <m:r>
                        <a:rPr lang="en-US" sz="3200" b="0" i="1" smtClean="0">
                          <a:latin typeface="Cambria Math"/>
                          <a:ea typeface="Cambria Math"/>
                        </a:rPr>
                        <m:t>∙4)</m:t>
                      </m:r>
                      <m:r>
                        <a:rPr lang="en-US" sz="3200" b="0" i="1" smtClean="0">
                          <a:latin typeface="Cambria Math"/>
                        </a:rPr>
                        <m:t>=72</m:t>
                      </m:r>
                    </m:oMath>
                  </m:oMathPara>
                </a14:m>
                <a:endParaRPr lang="en-US" sz="3200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5715000"/>
                <a:ext cx="2582758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101571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8911"/>
            <a:ext cx="9144000" cy="641684"/>
          </a:xfrm>
        </p:spPr>
        <p:txBody>
          <a:bodyPr>
            <a:noAutofit/>
          </a:bodyPr>
          <a:lstStyle/>
          <a:p>
            <a:r>
              <a:rPr lang="en-US" sz="2800" dirty="0" smtClean="0"/>
              <a:t>Let’s think about the Distributive Property!</a:t>
            </a:r>
            <a:endParaRPr lang="en-US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253236" y="1339753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What Changed from one side of the equal sign to  the other? What should we look for to help us identify this property?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247330" y="2128597"/>
            <a:ext cx="8534400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FFC000"/>
                </a:solidFill>
              </a:rPr>
              <a:t>The number on the outside of the parentheses was passed out to the numbers inside the parentheses.  </a:t>
            </a:r>
          </a:p>
          <a:p>
            <a:pPr algn="ctr"/>
            <a:endParaRPr lang="en-US" dirty="0">
              <a:solidFill>
                <a:srgbClr val="FFC000"/>
              </a:solidFill>
            </a:endParaRPr>
          </a:p>
          <a:p>
            <a:r>
              <a:rPr lang="en-US" dirty="0" smtClean="0">
                <a:solidFill>
                  <a:srgbClr val="FFC000"/>
                </a:solidFill>
              </a:rPr>
              <a:t>I think of distributing flyers to the class. You start with one stack of flyers, then once you distribute the stack to the class each person has that same flyer.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9610" y="3999594"/>
            <a:ext cx="838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6">
                    <a:lumMod val="90000"/>
                  </a:schemeClr>
                </a:solidFill>
              </a:rPr>
              <a:t>Complete the examples using the distributive property.</a:t>
            </a:r>
            <a:endParaRPr lang="en-US" dirty="0">
              <a:solidFill>
                <a:schemeClr val="accent6">
                  <a:lumMod val="9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7042" y="441960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a) 2(4 + 5) =</a:t>
            </a:r>
          </a:p>
          <a:p>
            <a:r>
              <a:rPr lang="en-US" sz="3200" dirty="0" smtClean="0"/>
              <a:t>b) 8 (3 - 2) =</a:t>
            </a:r>
          </a:p>
          <a:p>
            <a:r>
              <a:rPr lang="en-US" sz="3200" dirty="0" smtClean="0"/>
              <a:t>c) 6( 5+ 9) = </a:t>
            </a:r>
          </a:p>
          <a:p>
            <a:r>
              <a:rPr lang="en-US" sz="3200" dirty="0" smtClean="0"/>
              <a:t>d) e(f-g)=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797342" y="4391145"/>
            <a:ext cx="48226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(2•4) + (2•5) 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789321" y="4975920"/>
            <a:ext cx="23461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(8 •3)- (8•2)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87842" y="5433120"/>
            <a:ext cx="319037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(6•5) + (6•9)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4152" y="5874319"/>
            <a:ext cx="38340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B9FDFB"/>
                </a:solidFill>
              </a:rPr>
              <a:t>(</a:t>
            </a:r>
            <a:r>
              <a:rPr lang="en-US" sz="3200" dirty="0" err="1" smtClean="0">
                <a:solidFill>
                  <a:srgbClr val="B9FDFB"/>
                </a:solidFill>
              </a:rPr>
              <a:t>e•f</a:t>
            </a:r>
            <a:r>
              <a:rPr lang="en-US" sz="3200" dirty="0" smtClean="0">
                <a:solidFill>
                  <a:srgbClr val="B9FDFB"/>
                </a:solidFill>
              </a:rPr>
              <a:t>) – (</a:t>
            </a:r>
            <a:r>
              <a:rPr lang="en-US" sz="3200" dirty="0" err="1" smtClean="0">
                <a:solidFill>
                  <a:srgbClr val="B9FDFB"/>
                </a:solidFill>
              </a:rPr>
              <a:t>e•g</a:t>
            </a:r>
            <a:r>
              <a:rPr lang="en-US" sz="3200" dirty="0" smtClean="0">
                <a:solidFill>
                  <a:srgbClr val="B9FDFB"/>
                </a:solidFill>
              </a:rPr>
              <a:t>)</a:t>
            </a:r>
            <a:endParaRPr lang="en-US" sz="3200" dirty="0">
              <a:solidFill>
                <a:srgbClr val="B9FDFB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797342" y="3630262"/>
            <a:ext cx="367478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Write down what you think of!  </a:t>
            </a:r>
            <a:endParaRPr lang="en-US" b="1" dirty="0">
              <a:solidFill>
                <a:srgbClr val="FFC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486400" y="4155847"/>
            <a:ext cx="324852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Can you make your own example?</a:t>
            </a:r>
            <a:endParaRPr lang="en-US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9668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1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32" presetClass="emph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3" grpId="0"/>
      <p:bldP spid="13" grpId="1"/>
      <p:bldP spid="1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162</TotalTime>
  <Words>1491</Words>
  <Application>Microsoft Office PowerPoint</Application>
  <PresentationFormat>On-screen Show (4:3)</PresentationFormat>
  <Paragraphs>204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Foundry</vt:lpstr>
      <vt:lpstr>Properties of Real Numbers</vt:lpstr>
      <vt:lpstr>Vocabulary</vt:lpstr>
      <vt:lpstr>Commutative Property of…</vt:lpstr>
      <vt:lpstr>Let’s think about the Commutative Property!</vt:lpstr>
      <vt:lpstr>Associative Property of…</vt:lpstr>
      <vt:lpstr>Let’s think about the Associative Property!</vt:lpstr>
      <vt:lpstr>What about…</vt:lpstr>
      <vt:lpstr>The Distributive Property</vt:lpstr>
      <vt:lpstr>Let’s think about the Distributive Property!</vt:lpstr>
      <vt:lpstr>Additive …</vt:lpstr>
      <vt:lpstr>Multiplicative…</vt:lpstr>
      <vt:lpstr>Let’s think about the Identity Properties!</vt:lpstr>
      <vt:lpstr>Let’s think about the Inverse Properties!</vt:lpstr>
      <vt:lpstr>The Multiplicative Property of Zero!</vt:lpstr>
      <vt:lpstr>Let’s think about the Multiplicative Property of Zero!</vt:lpstr>
      <vt:lpstr>Properties Examples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Properties of Real Numbers</dc:title>
  <dc:creator>Windows User</dc:creator>
  <cp:lastModifiedBy>Michele Roan</cp:lastModifiedBy>
  <cp:revision>21</cp:revision>
  <dcterms:created xsi:type="dcterms:W3CDTF">2011-10-07T16:27:03Z</dcterms:created>
  <dcterms:modified xsi:type="dcterms:W3CDTF">2014-10-19T17:51:45Z</dcterms:modified>
</cp:coreProperties>
</file>